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4" r:id="rId10"/>
    <p:sldId id="267" r:id="rId11"/>
    <p:sldId id="266" r:id="rId12"/>
    <p:sldId id="265" r:id="rId13"/>
  </p:sldIdLst>
  <p:sldSz cx="18288000" cy="10287000"/>
  <p:notesSz cx="6858000" cy="9144000"/>
  <p:embeddedFontLst>
    <p:embeddedFont>
      <p:font typeface="Lato" panose="020F0502020204030203" pitchFamily="34" charset="0"/>
      <p:regular r:id="rId14"/>
    </p:embeddedFont>
    <p:embeddedFont>
      <p:font typeface="Lato Bold" panose="020F0502020204030203" charset="0"/>
      <p:regular r:id="rId15"/>
    </p:embeddedFont>
    <p:embeddedFont>
      <p:font typeface="Poppins Bold" panose="00000800000000000000" pitchFamily="2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763" y="2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515502"/>
            <a:ext cx="6105630" cy="11318004"/>
            <a:chOff x="0" y="0"/>
            <a:chExt cx="1608067" cy="29808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08067" cy="2980873"/>
            </a:xfrm>
            <a:custGeom>
              <a:avLst/>
              <a:gdLst/>
              <a:ahLst/>
              <a:cxnLst/>
              <a:rect l="l" t="t" r="r" b="b"/>
              <a:pathLst>
                <a:path w="1608067" h="2980873">
                  <a:moveTo>
                    <a:pt x="74812" y="0"/>
                  </a:moveTo>
                  <a:lnTo>
                    <a:pt x="1533255" y="0"/>
                  </a:lnTo>
                  <a:cubicBezTo>
                    <a:pt x="1574573" y="0"/>
                    <a:pt x="1608067" y="33494"/>
                    <a:pt x="1608067" y="74812"/>
                  </a:cubicBezTo>
                  <a:lnTo>
                    <a:pt x="1608067" y="2906062"/>
                  </a:lnTo>
                  <a:cubicBezTo>
                    <a:pt x="1608067" y="2947379"/>
                    <a:pt x="1574573" y="2980873"/>
                    <a:pt x="1533255" y="2980873"/>
                  </a:cubicBezTo>
                  <a:lnTo>
                    <a:pt x="74812" y="2980873"/>
                  </a:lnTo>
                  <a:cubicBezTo>
                    <a:pt x="33494" y="2980873"/>
                    <a:pt x="0" y="2947379"/>
                    <a:pt x="0" y="2906062"/>
                  </a:cubicBezTo>
                  <a:lnTo>
                    <a:pt x="0" y="74812"/>
                  </a:lnTo>
                  <a:cubicBezTo>
                    <a:pt x="0" y="33494"/>
                    <a:pt x="33494" y="0"/>
                    <a:pt x="74812" y="0"/>
                  </a:cubicBezTo>
                  <a:close/>
                </a:path>
              </a:pathLst>
            </a:custGeom>
            <a:solidFill>
              <a:srgbClr val="E5E1D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608067" cy="30189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15530" y="2867609"/>
            <a:ext cx="11411477" cy="2203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LEGAL </a:t>
            </a:r>
            <a:r>
              <a:rPr lang="en-US" sz="14508" b="1" dirty="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SATHI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B8BF91F5-56A2-44C2-D16A-B8DD7EB0D149}"/>
              </a:ext>
            </a:extLst>
          </p:cNvPr>
          <p:cNvSpPr txBox="1"/>
          <p:nvPr/>
        </p:nvSpPr>
        <p:spPr>
          <a:xfrm>
            <a:off x="10363200" y="5981700"/>
            <a:ext cx="11411477" cy="387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6000" b="1" dirty="0">
                <a:solidFill>
                  <a:schemeClr val="bg2"/>
                </a:solidFill>
                <a:latin typeface="Poppins Bold"/>
                <a:ea typeface="Poppins Bold"/>
                <a:cs typeface="Poppins Bold"/>
                <a:sym typeface="Poppins Bold"/>
              </a:rPr>
              <a:t>Team September</a:t>
            </a:r>
          </a:p>
          <a:p>
            <a:pPr algn="l">
              <a:lnSpc>
                <a:spcPts val="15959"/>
              </a:lnSpc>
            </a:pPr>
            <a:endParaRPr lang="en-US" sz="8000" b="1" dirty="0">
              <a:solidFill>
                <a:schemeClr val="bg2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408548-521E-9A2E-5393-0E95239A9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109" y="4343402"/>
            <a:ext cx="5496196" cy="56411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4B3FE8-B16C-47A4-C13F-3880FD822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1219200"/>
            <a:ext cx="10822450" cy="7848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C956F4-99AA-3864-08D3-EB798459C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403" y="174171"/>
            <a:ext cx="5133313" cy="381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939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eodemo">
            <a:hlinkClick r:id="" action="ppaction://media"/>
            <a:extLst>
              <a:ext uri="{FF2B5EF4-FFF2-40B4-BE49-F238E27FC236}">
                <a16:creationId xmlns:a16="http://schemas.microsoft.com/office/drawing/2014/main" id="{B81324D3-DE2F-CF72-2EA4-630D83689B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028" y="-1"/>
            <a:ext cx="18258971" cy="1027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29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100837" flipH="1">
            <a:off x="7791291" y="130273"/>
            <a:ext cx="8310061" cy="8781453"/>
          </a:xfrm>
          <a:custGeom>
            <a:avLst/>
            <a:gdLst/>
            <a:ahLst/>
            <a:cxnLst/>
            <a:rect l="l" t="t" r="r" b="b"/>
            <a:pathLst>
              <a:path w="8310061" h="8781453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r="-381" b="-186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717065"/>
            <a:ext cx="11411477" cy="2203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59636" y="703495"/>
            <a:ext cx="15701719" cy="8769266"/>
            <a:chOff x="0" y="0"/>
            <a:chExt cx="4135432" cy="23096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35432" cy="2309601"/>
            </a:xfrm>
            <a:custGeom>
              <a:avLst/>
              <a:gdLst/>
              <a:ahLst/>
              <a:cxnLst/>
              <a:rect l="l" t="t" r="r" b="b"/>
              <a:pathLst>
                <a:path w="4135432" h="2309601">
                  <a:moveTo>
                    <a:pt x="9861" y="0"/>
                  </a:moveTo>
                  <a:lnTo>
                    <a:pt x="4125571" y="0"/>
                  </a:lnTo>
                  <a:cubicBezTo>
                    <a:pt x="4131017" y="0"/>
                    <a:pt x="4135432" y="4415"/>
                    <a:pt x="4135432" y="9861"/>
                  </a:cubicBezTo>
                  <a:lnTo>
                    <a:pt x="4135432" y="2299740"/>
                  </a:lnTo>
                  <a:cubicBezTo>
                    <a:pt x="4135432" y="2302355"/>
                    <a:pt x="4134393" y="2304863"/>
                    <a:pt x="4132544" y="2306713"/>
                  </a:cubicBezTo>
                  <a:cubicBezTo>
                    <a:pt x="4130694" y="2308562"/>
                    <a:pt x="4128186" y="2309601"/>
                    <a:pt x="4125571" y="2309601"/>
                  </a:cubicBezTo>
                  <a:lnTo>
                    <a:pt x="9861" y="2309601"/>
                  </a:lnTo>
                  <a:cubicBezTo>
                    <a:pt x="7246" y="2309601"/>
                    <a:pt x="4738" y="2308562"/>
                    <a:pt x="2888" y="2306713"/>
                  </a:cubicBezTo>
                  <a:cubicBezTo>
                    <a:pt x="1039" y="2304863"/>
                    <a:pt x="0" y="2302355"/>
                    <a:pt x="0" y="2299740"/>
                  </a:cubicBezTo>
                  <a:lnTo>
                    <a:pt x="0" y="9861"/>
                  </a:lnTo>
                  <a:cubicBezTo>
                    <a:pt x="0" y="7246"/>
                    <a:pt x="1039" y="4738"/>
                    <a:pt x="2888" y="2888"/>
                  </a:cubicBezTo>
                  <a:cubicBezTo>
                    <a:pt x="4738" y="1039"/>
                    <a:pt x="7246" y="0"/>
                    <a:pt x="9861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135432" cy="23477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12631" y="378290"/>
            <a:ext cx="650410" cy="650410"/>
          </a:xfrm>
          <a:custGeom>
            <a:avLst/>
            <a:gdLst/>
            <a:ahLst/>
            <a:cxnLst/>
            <a:rect l="l" t="t" r="r" b="b"/>
            <a:pathLst>
              <a:path w="650410" h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094106" y="4231343"/>
            <a:ext cx="8099788" cy="1250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3"/>
              </a:lnSpc>
            </a:pPr>
            <a:r>
              <a:rPr lang="en-US" sz="823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  <p:sp>
        <p:nvSpPr>
          <p:cNvPr id="7" name="Freeform 7"/>
          <p:cNvSpPr/>
          <p:nvPr/>
        </p:nvSpPr>
        <p:spPr>
          <a:xfrm rot="5400000">
            <a:off x="12089116" y="-2491492"/>
            <a:ext cx="9744477" cy="7040385"/>
          </a:xfrm>
          <a:custGeom>
            <a:avLst/>
            <a:gdLst/>
            <a:ahLst/>
            <a:cxnLst/>
            <a:rect l="l" t="t" r="r" b="b"/>
            <a:pathLst>
              <a:path w="9744477" h="7040385">
                <a:moveTo>
                  <a:pt x="0" y="0"/>
                </a:moveTo>
                <a:lnTo>
                  <a:pt x="9744477" y="0"/>
                </a:lnTo>
                <a:lnTo>
                  <a:pt x="9744477" y="7040384"/>
                </a:lnTo>
                <a:lnTo>
                  <a:pt x="0" y="70403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05590" y="188059"/>
            <a:ext cx="9775918" cy="9910882"/>
            <a:chOff x="0" y="0"/>
            <a:chExt cx="13034557" cy="13214509"/>
          </a:xfrm>
        </p:grpSpPr>
        <p:sp>
          <p:nvSpPr>
            <p:cNvPr id="3" name="Freeform 3"/>
            <p:cNvSpPr/>
            <p:nvPr/>
          </p:nvSpPr>
          <p:spPr>
            <a:xfrm rot="6000">
              <a:off x="-11522" y="-11365"/>
              <a:ext cx="13057601" cy="13237239"/>
            </a:xfrm>
            <a:custGeom>
              <a:avLst/>
              <a:gdLst/>
              <a:ahLst/>
              <a:cxnLst/>
              <a:rect l="l" t="t" r="r" b="b"/>
              <a:pathLst>
                <a:path w="13057601" h="13237239">
                  <a:moveTo>
                    <a:pt x="0" y="22750"/>
                  </a:moveTo>
                  <a:lnTo>
                    <a:pt x="13034537" y="0"/>
                  </a:lnTo>
                  <a:lnTo>
                    <a:pt x="13057601" y="13214489"/>
                  </a:lnTo>
                  <a:lnTo>
                    <a:pt x="23064" y="13237239"/>
                  </a:lnTo>
                  <a:lnTo>
                    <a:pt x="0" y="22750"/>
                  </a:lnTo>
                  <a:close/>
                </a:path>
              </a:pathLst>
            </a:custGeom>
            <a:blipFill>
              <a:blip r:embed="rId2"/>
              <a:stretch>
                <a:fillRect l="-12400" t="-4923" r="-11962" b="-68574"/>
              </a:stretch>
            </a:blipFill>
          </p:spPr>
        </p:sp>
        <p:grpSp>
          <p:nvGrpSpPr>
            <p:cNvPr id="4" name="Group 4"/>
            <p:cNvGrpSpPr/>
            <p:nvPr/>
          </p:nvGrpSpPr>
          <p:grpSpPr>
            <a:xfrm>
              <a:off x="4291863" y="10727154"/>
              <a:ext cx="4450831" cy="2487355"/>
              <a:chOff x="0" y="0"/>
              <a:chExt cx="879176" cy="491329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79176" cy="491329"/>
              </a:xfrm>
              <a:custGeom>
                <a:avLst/>
                <a:gdLst/>
                <a:ahLst/>
                <a:cxnLst/>
                <a:rect l="l" t="t" r="r" b="b"/>
                <a:pathLst>
                  <a:path w="879176" h="491329">
                    <a:moveTo>
                      <a:pt x="0" y="0"/>
                    </a:moveTo>
                    <a:lnTo>
                      <a:pt x="879176" y="0"/>
                    </a:lnTo>
                    <a:lnTo>
                      <a:pt x="879176" y="491329"/>
                    </a:lnTo>
                    <a:lnTo>
                      <a:pt x="0" y="491329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-38100"/>
                <a:ext cx="879176" cy="52942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0" y="1371013"/>
              <a:ext cx="13034557" cy="1230295"/>
              <a:chOff x="0" y="0"/>
              <a:chExt cx="2574727" cy="243021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2574727" cy="243021"/>
              </a:xfrm>
              <a:custGeom>
                <a:avLst/>
                <a:gdLst/>
                <a:ahLst/>
                <a:cxnLst/>
                <a:rect l="l" t="t" r="r" b="b"/>
                <a:pathLst>
                  <a:path w="2574727" h="243021">
                    <a:moveTo>
                      <a:pt x="40389" y="0"/>
                    </a:moveTo>
                    <a:lnTo>
                      <a:pt x="2534339" y="0"/>
                    </a:lnTo>
                    <a:cubicBezTo>
                      <a:pt x="2545050" y="0"/>
                      <a:pt x="2555323" y="4255"/>
                      <a:pt x="2562898" y="11830"/>
                    </a:cubicBezTo>
                    <a:cubicBezTo>
                      <a:pt x="2570472" y="19404"/>
                      <a:pt x="2574727" y="29677"/>
                      <a:pt x="2574727" y="40389"/>
                    </a:cubicBezTo>
                    <a:lnTo>
                      <a:pt x="2574727" y="202632"/>
                    </a:lnTo>
                    <a:cubicBezTo>
                      <a:pt x="2574727" y="224939"/>
                      <a:pt x="2556645" y="243021"/>
                      <a:pt x="2534339" y="243021"/>
                    </a:cubicBezTo>
                    <a:lnTo>
                      <a:pt x="40389" y="243021"/>
                    </a:lnTo>
                    <a:cubicBezTo>
                      <a:pt x="18083" y="243021"/>
                      <a:pt x="0" y="224939"/>
                      <a:pt x="0" y="202632"/>
                    </a:cubicBezTo>
                    <a:lnTo>
                      <a:pt x="0" y="40389"/>
                    </a:lnTo>
                    <a:cubicBezTo>
                      <a:pt x="0" y="18083"/>
                      <a:pt x="18083" y="0"/>
                      <a:pt x="40389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2574727" cy="28112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10" name="TextBox 10"/>
          <p:cNvSpPr txBox="1"/>
          <p:nvPr/>
        </p:nvSpPr>
        <p:spPr>
          <a:xfrm>
            <a:off x="741721" y="694874"/>
            <a:ext cx="5853180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B811E7-780C-47D2-4CCF-EAFC079D140A}"/>
              </a:ext>
            </a:extLst>
          </p:cNvPr>
          <p:cNvSpPr txBox="1"/>
          <p:nvPr/>
        </p:nvSpPr>
        <p:spPr>
          <a:xfrm>
            <a:off x="304800" y="7734300"/>
            <a:ext cx="65240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chemeClr val="bg2"/>
                </a:solidFill>
              </a:rPr>
              <a:t>Source</a:t>
            </a:r>
            <a:r>
              <a:rPr lang="en-US" dirty="0">
                <a:solidFill>
                  <a:schemeClr val="bg2"/>
                </a:solidFill>
              </a:rPr>
              <a:t>: World Justice Project, 2017 General Population Poll survey module on legal needs and access to justice. Data collected by Solutions Consultant using a probability sample of 1000 respondents in the three largest cities of the country.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64583" y="1265295"/>
            <a:ext cx="9794717" cy="7756410"/>
            <a:chOff x="0" y="0"/>
            <a:chExt cx="13059623" cy="103418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059623" cy="10341880"/>
            </a:xfrm>
            <a:custGeom>
              <a:avLst/>
              <a:gdLst/>
              <a:ahLst/>
              <a:cxnLst/>
              <a:rect l="l" t="t" r="r" b="b"/>
              <a:pathLst>
                <a:path w="13059623" h="10341880">
                  <a:moveTo>
                    <a:pt x="0" y="0"/>
                  </a:moveTo>
                  <a:lnTo>
                    <a:pt x="13059623" y="0"/>
                  </a:lnTo>
                  <a:lnTo>
                    <a:pt x="13059623" y="10341880"/>
                  </a:lnTo>
                  <a:lnTo>
                    <a:pt x="0" y="103418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3375" t="-110396" r="-13348" b="-15925"/>
              </a:stretch>
            </a:blipFill>
          </p:spPr>
        </p:sp>
        <p:grpSp>
          <p:nvGrpSpPr>
            <p:cNvPr id="4" name="Group 4"/>
            <p:cNvGrpSpPr/>
            <p:nvPr/>
          </p:nvGrpSpPr>
          <p:grpSpPr>
            <a:xfrm>
              <a:off x="0" y="0"/>
              <a:ext cx="4217469" cy="2555146"/>
              <a:chOff x="0" y="0"/>
              <a:chExt cx="833080" cy="50472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33080" cy="504720"/>
              </a:xfrm>
              <a:custGeom>
                <a:avLst/>
                <a:gdLst/>
                <a:ahLst/>
                <a:cxnLst/>
                <a:rect l="l" t="t" r="r" b="b"/>
                <a:pathLst>
                  <a:path w="833080" h="504720">
                    <a:moveTo>
                      <a:pt x="0" y="0"/>
                    </a:moveTo>
                    <a:lnTo>
                      <a:pt x="833080" y="0"/>
                    </a:lnTo>
                    <a:lnTo>
                      <a:pt x="833080" y="504720"/>
                    </a:lnTo>
                    <a:lnTo>
                      <a:pt x="0" y="50472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-38100"/>
                <a:ext cx="833080" cy="54282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8903250" y="0"/>
              <a:ext cx="4156373" cy="320210"/>
              <a:chOff x="0" y="0"/>
              <a:chExt cx="821012" cy="63251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21012" cy="63251"/>
              </a:xfrm>
              <a:custGeom>
                <a:avLst/>
                <a:gdLst/>
                <a:ahLst/>
                <a:cxnLst/>
                <a:rect l="l" t="t" r="r" b="b"/>
                <a:pathLst>
                  <a:path w="821012" h="63251">
                    <a:moveTo>
                      <a:pt x="0" y="0"/>
                    </a:moveTo>
                    <a:lnTo>
                      <a:pt x="821012" y="0"/>
                    </a:lnTo>
                    <a:lnTo>
                      <a:pt x="821012" y="63251"/>
                    </a:lnTo>
                    <a:lnTo>
                      <a:pt x="0" y="63251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821012" cy="10135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10" name="TextBox 10"/>
          <p:cNvSpPr txBox="1"/>
          <p:nvPr/>
        </p:nvSpPr>
        <p:spPr>
          <a:xfrm>
            <a:off x="1293604" y="1492365"/>
            <a:ext cx="5853180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dirty="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07DC2A-6C45-EDCE-B725-9F96DAC89A9A}"/>
              </a:ext>
            </a:extLst>
          </p:cNvPr>
          <p:cNvSpPr txBox="1"/>
          <p:nvPr/>
        </p:nvSpPr>
        <p:spPr>
          <a:xfrm>
            <a:off x="304800" y="7734300"/>
            <a:ext cx="65240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chemeClr val="bg2"/>
                </a:solidFill>
              </a:rPr>
              <a:t>Source</a:t>
            </a:r>
            <a:r>
              <a:rPr lang="en-US" dirty="0">
                <a:solidFill>
                  <a:schemeClr val="bg2"/>
                </a:solidFill>
              </a:rPr>
              <a:t>: World Justice Project, 2017 General Population Poll survey module on legal needs and access to justice. Data collected by Solutions Consultant using a probability sample of 1000 respondents in the three largest cities of the country.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14011079" y="-2759658"/>
            <a:ext cx="9744477" cy="7040385"/>
          </a:xfrm>
          <a:custGeom>
            <a:avLst/>
            <a:gdLst/>
            <a:ahLst/>
            <a:cxnLst/>
            <a:rect l="l" t="t" r="r" b="b"/>
            <a:pathLst>
              <a:path w="9744477" h="7040385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445179" y="4412739"/>
            <a:ext cx="1645025" cy="1645025"/>
          </a:xfrm>
          <a:custGeom>
            <a:avLst/>
            <a:gdLst/>
            <a:ahLst/>
            <a:cxnLst/>
            <a:rect l="l" t="t" r="r" b="b"/>
            <a:pathLst>
              <a:path w="1645025" h="1645025">
                <a:moveTo>
                  <a:pt x="0" y="0"/>
                </a:moveTo>
                <a:lnTo>
                  <a:pt x="1645026" y="0"/>
                </a:lnTo>
                <a:lnTo>
                  <a:pt x="1645026" y="1645025"/>
                </a:lnTo>
                <a:lnTo>
                  <a:pt x="0" y="16450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583108" y="4412739"/>
            <a:ext cx="1894466" cy="1574129"/>
          </a:xfrm>
          <a:custGeom>
            <a:avLst/>
            <a:gdLst/>
            <a:ahLst/>
            <a:cxnLst/>
            <a:rect l="l" t="t" r="r" b="b"/>
            <a:pathLst>
              <a:path w="1894466" h="1574129">
                <a:moveTo>
                  <a:pt x="0" y="0"/>
                </a:moveTo>
                <a:lnTo>
                  <a:pt x="1894466" y="0"/>
                </a:lnTo>
                <a:lnTo>
                  <a:pt x="1894466" y="1574129"/>
                </a:lnTo>
                <a:lnTo>
                  <a:pt x="0" y="15741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837280" y="6498056"/>
            <a:ext cx="3723659" cy="486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33"/>
              </a:lnSpc>
              <a:spcBef>
                <a:spcPct val="0"/>
              </a:spcBef>
            </a:pPr>
            <a:r>
              <a:rPr lang="en-US" sz="3024" b="1" dirty="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Summarization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37280" y="7477769"/>
            <a:ext cx="5726423" cy="178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6"/>
              </a:lnSpc>
              <a:spcBef>
                <a:spcPct val="0"/>
              </a:spcBef>
            </a:pPr>
            <a:r>
              <a:rPr lang="en-US" sz="254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Adaptive legal document summarization that simplifies complex legal language, making it easier to understand and apply the laws effectively.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238056" y="1019175"/>
            <a:ext cx="6729913" cy="850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dirty="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Features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131483" y="6447972"/>
            <a:ext cx="5961088" cy="538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07"/>
              </a:lnSpc>
              <a:spcBef>
                <a:spcPct val="0"/>
              </a:spcBef>
            </a:pPr>
            <a:r>
              <a:rPr lang="en-US" sz="3148" b="1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Scalability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131483" y="6929300"/>
            <a:ext cx="5961088" cy="232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02"/>
              </a:lnSpc>
              <a:spcBef>
                <a:spcPct val="0"/>
              </a:spcBef>
            </a:pPr>
            <a:r>
              <a:rPr lang="en-US" sz="2644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Using RAG and Together AI’s open-source approach, the chatbot can scale across regions, legal systems, and languages, ensuring easy maintenance and adaptability.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14011079" y="-2759658"/>
            <a:ext cx="9744477" cy="7040385"/>
          </a:xfrm>
          <a:custGeom>
            <a:avLst/>
            <a:gdLst/>
            <a:ahLst/>
            <a:cxnLst/>
            <a:rect l="l" t="t" r="r" b="b"/>
            <a:pathLst>
              <a:path w="9744477" h="7040385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599412" y="583189"/>
            <a:ext cx="1256063" cy="1359911"/>
          </a:xfrm>
          <a:custGeom>
            <a:avLst/>
            <a:gdLst/>
            <a:ahLst/>
            <a:cxnLst/>
            <a:rect l="l" t="t" r="r" b="b"/>
            <a:pathLst>
              <a:path w="1256063" h="1359911">
                <a:moveTo>
                  <a:pt x="0" y="0"/>
                </a:moveTo>
                <a:lnTo>
                  <a:pt x="1256063" y="0"/>
                </a:lnTo>
                <a:lnTo>
                  <a:pt x="1256063" y="1359911"/>
                </a:lnTo>
                <a:lnTo>
                  <a:pt x="0" y="13599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129880" y="1019175"/>
            <a:ext cx="4005951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IMPACTS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389087" y="2718121"/>
            <a:ext cx="8732552" cy="47745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3"/>
              </a:lnSpc>
              <a:spcBef>
                <a:spcPct val="0"/>
              </a:spcBef>
            </a:pPr>
            <a:r>
              <a:rPr lang="en-US" sz="3873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"Our chatbot democratizes legal access by providing immediate guidance to individuals who can't afford a lawyer, serving as a crucial resource in regions with limited legal services, and helping law firms streamline routine tasks, saving valuable time.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14011079" y="-2759658"/>
            <a:ext cx="9744477" cy="7040385"/>
          </a:xfrm>
          <a:custGeom>
            <a:avLst/>
            <a:gdLst/>
            <a:ahLst/>
            <a:cxnLst/>
            <a:rect l="l" t="t" r="r" b="b"/>
            <a:pathLst>
              <a:path w="9744477" h="7040385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527761" y="1019175"/>
            <a:ext cx="8436577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TECHNICAL ASPECT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527761" y="3287002"/>
            <a:ext cx="16355557" cy="2964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76"/>
              </a:lnSpc>
            </a:pPr>
            <a:r>
              <a:rPr lang="en-US" sz="4269">
                <a:solidFill>
                  <a:srgbClr val="FBF9F1"/>
                </a:solidFill>
                <a:latin typeface="Lato"/>
                <a:ea typeface="Lato"/>
                <a:cs typeface="Lato"/>
                <a:sym typeface="Lato"/>
              </a:rPr>
              <a:t>Front End - React</a:t>
            </a:r>
          </a:p>
          <a:p>
            <a:pPr algn="l">
              <a:lnSpc>
                <a:spcPts val="5976"/>
              </a:lnSpc>
            </a:pPr>
            <a:r>
              <a:rPr lang="en-US" sz="4269">
                <a:solidFill>
                  <a:srgbClr val="FBF9F1"/>
                </a:solidFill>
                <a:latin typeface="Lato"/>
                <a:ea typeface="Lato"/>
                <a:cs typeface="Lato"/>
                <a:sym typeface="Lato"/>
              </a:rPr>
              <a:t>Back End  - Fast Api</a:t>
            </a:r>
          </a:p>
          <a:p>
            <a:pPr algn="l">
              <a:lnSpc>
                <a:spcPts val="5976"/>
              </a:lnSpc>
            </a:pPr>
            <a:r>
              <a:rPr lang="en-US" sz="4269">
                <a:solidFill>
                  <a:srgbClr val="FBF9F1"/>
                </a:solidFill>
                <a:latin typeface="Lato"/>
                <a:ea typeface="Lato"/>
                <a:cs typeface="Lato"/>
                <a:sym typeface="Lato"/>
              </a:rPr>
              <a:t>RAG(Retrieval Augmented Generation) as NLP Framework</a:t>
            </a:r>
          </a:p>
          <a:p>
            <a:pPr algn="l">
              <a:lnSpc>
                <a:spcPts val="5976"/>
              </a:lnSpc>
              <a:spcBef>
                <a:spcPct val="0"/>
              </a:spcBef>
            </a:pPr>
            <a:endParaRPr lang="en-US" sz="4269">
              <a:solidFill>
                <a:srgbClr val="FBF9F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0849" y="-4111704"/>
            <a:ext cx="22112661" cy="14142368"/>
            <a:chOff x="0" y="0"/>
            <a:chExt cx="29483548" cy="18856491"/>
          </a:xfrm>
        </p:grpSpPr>
        <p:sp>
          <p:nvSpPr>
            <p:cNvPr id="3" name="Freeform 3"/>
            <p:cNvSpPr/>
            <p:nvPr/>
          </p:nvSpPr>
          <p:spPr>
            <a:xfrm rot="5400000">
              <a:off x="18293641" y="1802728"/>
              <a:ext cx="12992636" cy="9387179"/>
            </a:xfrm>
            <a:custGeom>
              <a:avLst/>
              <a:gdLst/>
              <a:ahLst/>
              <a:cxnLst/>
              <a:rect l="l" t="t" r="r" b="b"/>
              <a:pathLst>
                <a:path w="12992636" h="9387179">
                  <a:moveTo>
                    <a:pt x="0" y="0"/>
                  </a:moveTo>
                  <a:lnTo>
                    <a:pt x="12992636" y="0"/>
                  </a:lnTo>
                  <a:lnTo>
                    <a:pt x="12992636" y="9387180"/>
                  </a:lnTo>
                  <a:lnTo>
                    <a:pt x="0" y="93871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5824052"/>
              <a:ext cx="23547307" cy="13032438"/>
            </a:xfrm>
            <a:custGeom>
              <a:avLst/>
              <a:gdLst/>
              <a:ahLst/>
              <a:cxnLst/>
              <a:rect l="l" t="t" r="r" b="b"/>
              <a:pathLst>
                <a:path w="23547307" h="13032438">
                  <a:moveTo>
                    <a:pt x="0" y="0"/>
                  </a:moveTo>
                  <a:lnTo>
                    <a:pt x="23547307" y="0"/>
                  </a:lnTo>
                  <a:lnTo>
                    <a:pt x="23547307" y="13032439"/>
                  </a:lnTo>
                  <a:lnTo>
                    <a:pt x="0" y="130324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736" b="-2736"/>
              </a:stretch>
            </a:blipFill>
          </p:spPr>
        </p:sp>
        <p:grpSp>
          <p:nvGrpSpPr>
            <p:cNvPr id="5" name="Group 5"/>
            <p:cNvGrpSpPr/>
            <p:nvPr/>
          </p:nvGrpSpPr>
          <p:grpSpPr>
            <a:xfrm>
              <a:off x="8440516" y="17257504"/>
              <a:ext cx="7318310" cy="1129004"/>
              <a:chOff x="0" y="0"/>
              <a:chExt cx="1445592" cy="223013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445592" cy="223013"/>
              </a:xfrm>
              <a:custGeom>
                <a:avLst/>
                <a:gdLst/>
                <a:ahLst/>
                <a:cxnLst/>
                <a:rect l="l" t="t" r="r" b="b"/>
                <a:pathLst>
                  <a:path w="1445592" h="223013">
                    <a:moveTo>
                      <a:pt x="71936" y="0"/>
                    </a:moveTo>
                    <a:lnTo>
                      <a:pt x="1373656" y="0"/>
                    </a:lnTo>
                    <a:cubicBezTo>
                      <a:pt x="1392735" y="0"/>
                      <a:pt x="1411032" y="7579"/>
                      <a:pt x="1424523" y="21070"/>
                    </a:cubicBezTo>
                    <a:cubicBezTo>
                      <a:pt x="1438013" y="34560"/>
                      <a:pt x="1445592" y="52857"/>
                      <a:pt x="1445592" y="71936"/>
                    </a:cubicBezTo>
                    <a:lnTo>
                      <a:pt x="1445592" y="151077"/>
                    </a:lnTo>
                    <a:cubicBezTo>
                      <a:pt x="1445592" y="170156"/>
                      <a:pt x="1438013" y="188453"/>
                      <a:pt x="1424523" y="201944"/>
                    </a:cubicBezTo>
                    <a:cubicBezTo>
                      <a:pt x="1411032" y="215434"/>
                      <a:pt x="1392735" y="223013"/>
                      <a:pt x="1373656" y="223013"/>
                    </a:cubicBezTo>
                    <a:lnTo>
                      <a:pt x="71936" y="223013"/>
                    </a:lnTo>
                    <a:cubicBezTo>
                      <a:pt x="52857" y="223013"/>
                      <a:pt x="34560" y="215434"/>
                      <a:pt x="21070" y="201944"/>
                    </a:cubicBezTo>
                    <a:cubicBezTo>
                      <a:pt x="7579" y="188453"/>
                      <a:pt x="0" y="170156"/>
                      <a:pt x="0" y="151077"/>
                    </a:cubicBezTo>
                    <a:lnTo>
                      <a:pt x="0" y="71936"/>
                    </a:lnTo>
                    <a:cubicBezTo>
                      <a:pt x="0" y="52857"/>
                      <a:pt x="7579" y="34560"/>
                      <a:pt x="21070" y="21070"/>
                    </a:cubicBezTo>
                    <a:cubicBezTo>
                      <a:pt x="34560" y="7579"/>
                      <a:pt x="52857" y="0"/>
                      <a:pt x="71936" y="0"/>
                    </a:cubicBezTo>
                    <a:close/>
                  </a:path>
                </a:pathLst>
              </a:custGeom>
              <a:solidFill>
                <a:srgbClr val="F6F6F6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1445592" cy="26111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100837" flipH="1">
            <a:off x="7791291" y="130273"/>
            <a:ext cx="8310061" cy="8781453"/>
          </a:xfrm>
          <a:custGeom>
            <a:avLst/>
            <a:gdLst/>
            <a:ahLst/>
            <a:cxnLst/>
            <a:rect l="l" t="t" r="r" b="b"/>
            <a:pathLst>
              <a:path w="8310061" h="8781453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r="-381" b="-186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64013" y="3900355"/>
            <a:ext cx="11411477" cy="2203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1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DEMO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208</Words>
  <Application>Microsoft Office PowerPoint</Application>
  <PresentationFormat>Custom</PresentationFormat>
  <Paragraphs>20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Lato</vt:lpstr>
      <vt:lpstr>Lato Bold</vt:lpstr>
      <vt:lpstr>Poppins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Elegant and Modern Startup Pitch Deck Presentation</dc:title>
  <cp:lastModifiedBy>Unique Shrestha</cp:lastModifiedBy>
  <cp:revision>4</cp:revision>
  <dcterms:created xsi:type="dcterms:W3CDTF">2006-08-16T00:00:00Z</dcterms:created>
  <dcterms:modified xsi:type="dcterms:W3CDTF">2024-09-19T08:13:38Z</dcterms:modified>
  <dc:identifier>DAGRJXbIiMQ</dc:identifier>
</cp:coreProperties>
</file>

<file path=docProps/thumbnail.jpeg>
</file>